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" charset="1" panose="020B0503030501040103"/>
      <p:regular r:id="rId19"/>
    </p:embeddedFont>
    <p:embeddedFont>
      <p:font typeface="RQND Pro UltraWide" charset="1" panose="00000500000000000000"/>
      <p:regular r:id="rId20"/>
    </p:embeddedFont>
    <p:embeddedFont>
      <p:font typeface="Telegraf" charset="1" panose="00000500000000000000"/>
      <p:regular r:id="rId21"/>
    </p:embeddedFont>
    <p:embeddedFont>
      <p:font typeface="Telegraf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713698"/>
            <a:ext cx="4049387" cy="785034"/>
            <a:chOff x="0" y="0"/>
            <a:chExt cx="1066505" cy="2067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6505" cy="206758"/>
            </a:xfrm>
            <a:custGeom>
              <a:avLst/>
              <a:gdLst/>
              <a:ahLst/>
              <a:cxnLst/>
              <a:rect r="r" b="b" t="t" l="l"/>
              <a:pathLst>
                <a:path h="206758" w="1066505">
                  <a:moveTo>
                    <a:pt x="97506" y="0"/>
                  </a:moveTo>
                  <a:lnTo>
                    <a:pt x="969000" y="0"/>
                  </a:lnTo>
                  <a:cubicBezTo>
                    <a:pt x="994860" y="0"/>
                    <a:pt x="1019661" y="10273"/>
                    <a:pt x="1037946" y="28559"/>
                  </a:cubicBezTo>
                  <a:cubicBezTo>
                    <a:pt x="1056232" y="46845"/>
                    <a:pt x="1066505" y="71646"/>
                    <a:pt x="1066505" y="97506"/>
                  </a:cubicBezTo>
                  <a:lnTo>
                    <a:pt x="1066505" y="109252"/>
                  </a:lnTo>
                  <a:cubicBezTo>
                    <a:pt x="1066505" y="135112"/>
                    <a:pt x="1056232" y="159913"/>
                    <a:pt x="1037946" y="178199"/>
                  </a:cubicBezTo>
                  <a:cubicBezTo>
                    <a:pt x="1019661" y="196485"/>
                    <a:pt x="994860" y="206758"/>
                    <a:pt x="969000" y="206758"/>
                  </a:cubicBezTo>
                  <a:lnTo>
                    <a:pt x="97506" y="206758"/>
                  </a:lnTo>
                  <a:cubicBezTo>
                    <a:pt x="71646" y="206758"/>
                    <a:pt x="46845" y="196485"/>
                    <a:pt x="28559" y="178199"/>
                  </a:cubicBezTo>
                  <a:cubicBezTo>
                    <a:pt x="10273" y="159913"/>
                    <a:pt x="0" y="135112"/>
                    <a:pt x="0" y="109252"/>
                  </a:cubicBezTo>
                  <a:lnTo>
                    <a:pt x="0" y="97506"/>
                  </a:lnTo>
                  <a:cubicBezTo>
                    <a:pt x="0" y="71646"/>
                    <a:pt x="10273" y="46845"/>
                    <a:pt x="28559" y="28559"/>
                  </a:cubicBezTo>
                  <a:cubicBezTo>
                    <a:pt x="46845" y="10273"/>
                    <a:pt x="71646" y="0"/>
                    <a:pt x="97506" y="0"/>
                  </a:cubicBezTo>
                  <a:close/>
                </a:path>
              </a:pathLst>
            </a:custGeom>
            <a:ln w="9525" cap="rnd">
              <a:solidFill>
                <a:srgbClr val="3B4C7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66505" cy="244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TIFFANY &amp; SHARMIL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29978" y="1203428"/>
            <a:ext cx="13628044" cy="600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A Study in Procedurally Generated MiniGrid Environments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2508" y="3031257"/>
            <a:ext cx="5894827" cy="5537900"/>
            <a:chOff x="0" y="0"/>
            <a:chExt cx="3367707" cy="3163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7707" cy="3163795"/>
            </a:xfrm>
            <a:custGeom>
              <a:avLst/>
              <a:gdLst/>
              <a:ahLst/>
              <a:cxnLst/>
              <a:rect r="r" b="b" t="t" l="l"/>
              <a:pathLst>
                <a:path h="3163795" w="3367707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3"/>
              <a:stretch>
                <a:fillRect l="-33702" t="0" r="-3370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3360778"/>
            <a:ext cx="8115300" cy="4114800"/>
            <a:chOff x="0" y="0"/>
            <a:chExt cx="2897831" cy="14693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7831" cy="1469323"/>
            </a:xfrm>
            <a:custGeom>
              <a:avLst/>
              <a:gdLst/>
              <a:ahLst/>
              <a:cxnLst/>
              <a:rect r="r" b="b" t="t" l="l"/>
              <a:pathLst>
                <a:path h="1469323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1090236"/>
            <a:ext cx="8964649" cy="148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663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Broader Implications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527465"/>
            <a:ext cx="6756853" cy="368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RL agents easily overfit.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Distribution shift is a major vulnerability.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Procedural training improves robustness.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Exploration regularization is critical.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2508" y="3031257"/>
            <a:ext cx="5894827" cy="5537900"/>
            <a:chOff x="0" y="0"/>
            <a:chExt cx="3367707" cy="3163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7707" cy="3163795"/>
            </a:xfrm>
            <a:custGeom>
              <a:avLst/>
              <a:gdLst/>
              <a:ahLst/>
              <a:cxnLst/>
              <a:rect r="r" b="b" t="t" l="l"/>
              <a:pathLst>
                <a:path h="3163795" w="3367707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3"/>
              <a:stretch>
                <a:fillRect l="-43945" t="0" r="-439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2697645"/>
            <a:ext cx="8115300" cy="6543913"/>
            <a:chOff x="0" y="0"/>
            <a:chExt cx="2897831" cy="2336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7831" cy="2336716"/>
            </a:xfrm>
            <a:custGeom>
              <a:avLst/>
              <a:gdLst/>
              <a:ahLst/>
              <a:cxnLst/>
              <a:rect r="r" b="b" t="t" l="l"/>
              <a:pathLst>
                <a:path h="2336716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76696"/>
                  </a:lnTo>
                  <a:lnTo>
                    <a:pt x="160020" y="2336716"/>
                  </a:lnTo>
                  <a:lnTo>
                    <a:pt x="2737811" y="2336716"/>
                  </a:lnTo>
                  <a:lnTo>
                    <a:pt x="2897831" y="2176696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6350"/>
              <a:ext cx="2770831" cy="226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49207" y="1090236"/>
            <a:ext cx="8329223" cy="77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663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Conclusions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70692" y="2952749"/>
            <a:ext cx="6756853" cy="630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Identified failure: poor generalization.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Demonstrated catastrophic test collapse.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Mitigated via distribution expansion + entropy.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Achieved robust performance on unseen layouts.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Robust RL requires training diversity, not just longer training.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82508" y="3031257"/>
            <a:ext cx="5894827" cy="5537900"/>
            <a:chOff x="0" y="0"/>
            <a:chExt cx="3367707" cy="31637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707" cy="3163795"/>
            </a:xfrm>
            <a:custGeom>
              <a:avLst/>
              <a:gdLst/>
              <a:ahLst/>
              <a:cxnLst/>
              <a:rect r="r" b="b" t="t" l="l"/>
              <a:pathLst>
                <a:path h="3163795" w="3367707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2"/>
              <a:stretch>
                <a:fillRect l="-20587" t="0" r="-2058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2697645"/>
            <a:ext cx="8115300" cy="6543913"/>
            <a:chOff x="0" y="0"/>
            <a:chExt cx="2897831" cy="23367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97831" cy="2336716"/>
            </a:xfrm>
            <a:custGeom>
              <a:avLst/>
              <a:gdLst/>
              <a:ahLst/>
              <a:cxnLst/>
              <a:rect r="r" b="b" t="t" l="l"/>
              <a:pathLst>
                <a:path h="2336716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76696"/>
                  </a:lnTo>
                  <a:lnTo>
                    <a:pt x="160020" y="2336716"/>
                  </a:lnTo>
                  <a:lnTo>
                    <a:pt x="2737811" y="2336716"/>
                  </a:lnTo>
                  <a:lnTo>
                    <a:pt x="2897831" y="2176696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63500" y="-31750"/>
              <a:ext cx="2770831" cy="2304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487474" y="1257300"/>
            <a:ext cx="8329223" cy="77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663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Future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87474" y="2936007"/>
            <a:ext cx="6756853" cy="263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Reward shaping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Domain randomization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Larger environments (N6, N8)</a:t>
            </a:r>
          </a:p>
          <a:p>
            <a:pPr algn="l" marL="647692" indent="-323846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Evaluate under adversarial perturbations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11193"/>
            <a:ext cx="16230600" cy="4714531"/>
            <a:chOff x="0" y="0"/>
            <a:chExt cx="5795662" cy="1683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95662" cy="1683476"/>
            </a:xfrm>
            <a:custGeom>
              <a:avLst/>
              <a:gdLst/>
              <a:ahLst/>
              <a:cxnLst/>
              <a:rect r="r" b="b" t="t" l="l"/>
              <a:pathLst>
                <a:path h="1683476" w="5795662">
                  <a:moveTo>
                    <a:pt x="563564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23456"/>
                  </a:lnTo>
                  <a:lnTo>
                    <a:pt x="160020" y="1683476"/>
                  </a:lnTo>
                  <a:lnTo>
                    <a:pt x="5635642" y="1683476"/>
                  </a:lnTo>
                  <a:lnTo>
                    <a:pt x="5795662" y="1523456"/>
                  </a:lnTo>
                  <a:lnTo>
                    <a:pt x="5795662" y="160020"/>
                  </a:lnTo>
                  <a:lnTo>
                    <a:pt x="563564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6350"/>
              <a:ext cx="5668662" cy="1613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09111" y="3253923"/>
            <a:ext cx="11772136" cy="268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8"/>
              </a:lnSpc>
            </a:pPr>
            <a:r>
              <a:rPr lang="en-US" sz="1440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44989"/>
            <a:ext cx="5849736" cy="6813311"/>
            <a:chOff x="0" y="0"/>
            <a:chExt cx="3341946" cy="38924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41946" cy="3892436"/>
            </a:xfrm>
            <a:custGeom>
              <a:avLst/>
              <a:gdLst/>
              <a:ahLst/>
              <a:cxnLst/>
              <a:rect r="r" b="b" t="t" l="l"/>
              <a:pathLst>
                <a:path h="3892436" w="3341946">
                  <a:moveTo>
                    <a:pt x="3103821" y="0"/>
                  </a:moveTo>
                  <a:lnTo>
                    <a:pt x="3341946" y="238125"/>
                  </a:lnTo>
                  <a:lnTo>
                    <a:pt x="3341946" y="3654311"/>
                  </a:lnTo>
                  <a:lnTo>
                    <a:pt x="3103821" y="3892436"/>
                  </a:lnTo>
                  <a:lnTo>
                    <a:pt x="238125" y="3892436"/>
                  </a:lnTo>
                  <a:lnTo>
                    <a:pt x="0" y="3654311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03821" y="0"/>
                  </a:lnTo>
                  <a:close/>
                </a:path>
              </a:pathLst>
            </a:custGeom>
            <a:blipFill>
              <a:blip r:embed="rId3"/>
              <a:stretch>
                <a:fillRect l="-37408" t="0" r="-3740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265207" y="4383882"/>
            <a:ext cx="9292194" cy="4679108"/>
            <a:chOff x="0" y="0"/>
            <a:chExt cx="3318079" cy="16708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8079" cy="1670827"/>
            </a:xfrm>
            <a:custGeom>
              <a:avLst/>
              <a:gdLst/>
              <a:ahLst/>
              <a:cxnLst/>
              <a:rect r="r" b="b" t="t" l="l"/>
              <a:pathLst>
                <a:path h="1670827" w="3318079">
                  <a:moveTo>
                    <a:pt x="315805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10807"/>
                  </a:lnTo>
                  <a:lnTo>
                    <a:pt x="160020" y="1670827"/>
                  </a:lnTo>
                  <a:lnTo>
                    <a:pt x="3158059" y="1670827"/>
                  </a:lnTo>
                  <a:lnTo>
                    <a:pt x="3318079" y="1510807"/>
                  </a:lnTo>
                  <a:lnTo>
                    <a:pt x="3318079" y="160020"/>
                  </a:lnTo>
                  <a:lnTo>
                    <a:pt x="3158059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6350"/>
              <a:ext cx="3191079" cy="160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824015" y="1464875"/>
            <a:ext cx="8435285" cy="218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8"/>
              </a:lnSpc>
            </a:pPr>
            <a:r>
              <a:rPr lang="en-US" sz="6629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Why Study Generalization in RL?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24015" y="4288632"/>
            <a:ext cx="9121350" cy="473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RL agents often perform well in training but fail in new environments.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Real-world systems (robotics, navigation, autonomy) require robustness.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Procedural generation allows testing generalization under distribution shift.</a:t>
            </a: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Key Question: Can PPO generalize to unseen layouts?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5143500"/>
            <a:ext cx="8115300" cy="4114800"/>
            <a:chOff x="0" y="0"/>
            <a:chExt cx="2897831" cy="1469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97831" cy="1469323"/>
            </a:xfrm>
            <a:custGeom>
              <a:avLst/>
              <a:gdLst/>
              <a:ahLst/>
              <a:cxnLst/>
              <a:rect r="r" b="b" t="t" l="l"/>
              <a:pathLst>
                <a:path h="1469323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13385" y="3236760"/>
            <a:ext cx="6553721" cy="5073848"/>
          </a:xfrm>
          <a:custGeom>
            <a:avLst/>
            <a:gdLst/>
            <a:ahLst/>
            <a:cxnLst/>
            <a:rect r="r" b="b" t="t" l="l"/>
            <a:pathLst>
              <a:path h="5073848" w="6553721">
                <a:moveTo>
                  <a:pt x="0" y="0"/>
                </a:moveTo>
                <a:lnTo>
                  <a:pt x="6553721" y="0"/>
                </a:lnTo>
                <a:lnTo>
                  <a:pt x="6553721" y="5073849"/>
                </a:lnTo>
                <a:lnTo>
                  <a:pt x="0" y="5073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95737" y="1361878"/>
            <a:ext cx="8792263" cy="218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663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Environment: MiniGrid MultiRoom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5737" y="4734263"/>
            <a:ext cx="6756853" cy="421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Discrete grid world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Agent must navigate rooms and doors to reach a goal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Sparse reward: +1 only at goal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Procedurally generated via random seed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Each seed = new layout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2508" y="3031257"/>
            <a:ext cx="5894827" cy="5537900"/>
            <a:chOff x="0" y="0"/>
            <a:chExt cx="3367707" cy="3163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7707" cy="3163795"/>
            </a:xfrm>
            <a:custGeom>
              <a:avLst/>
              <a:gdLst/>
              <a:ahLst/>
              <a:cxnLst/>
              <a:rect r="r" b="b" t="t" l="l"/>
              <a:pathLst>
                <a:path h="3163795" w="3367707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3"/>
              <a:stretch>
                <a:fillRect l="-33506" t="0" r="-3350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4769020"/>
            <a:ext cx="8115300" cy="4114800"/>
            <a:chOff x="0" y="0"/>
            <a:chExt cx="2897831" cy="14693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7831" cy="1469323"/>
            </a:xfrm>
            <a:custGeom>
              <a:avLst/>
              <a:gdLst/>
              <a:ahLst/>
              <a:cxnLst/>
              <a:rect r="r" b="b" t="t" l="l"/>
              <a:pathLst>
                <a:path h="1469323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402019"/>
            <a:ext cx="9144000" cy="289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663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Algorithm: Proximal Policy Optimization (PPO)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47478" y="4345460"/>
            <a:ext cx="6756853" cy="368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Policy-gradient method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Learns stochastic policy π(a|s)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Uses clipped objective for stable updates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Optimizes expected cumulative reward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47798" y="2215717"/>
            <a:ext cx="6311502" cy="3039453"/>
            <a:chOff x="0" y="0"/>
            <a:chExt cx="2361822" cy="1137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1822" cy="1137391"/>
            </a:xfrm>
            <a:custGeom>
              <a:avLst/>
              <a:gdLst/>
              <a:ahLst/>
              <a:cxnLst/>
              <a:rect r="r" b="b" t="t" l="l"/>
              <a:pathLst>
                <a:path h="1137391" w="2361822">
                  <a:moveTo>
                    <a:pt x="22018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977371"/>
                  </a:lnTo>
                  <a:lnTo>
                    <a:pt x="160020" y="1137391"/>
                  </a:lnTo>
                  <a:lnTo>
                    <a:pt x="2201802" y="1137391"/>
                  </a:lnTo>
                  <a:lnTo>
                    <a:pt x="2361822" y="977371"/>
                  </a:lnTo>
                  <a:lnTo>
                    <a:pt x="2361822" y="160020"/>
                  </a:lnTo>
                  <a:lnTo>
                    <a:pt x="220180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6350"/>
              <a:ext cx="2234822" cy="106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59625" y="1028700"/>
            <a:ext cx="3019389" cy="2190419"/>
            <a:chOff x="0" y="0"/>
            <a:chExt cx="4361143" cy="3163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61143" cy="3163795"/>
            </a:xfrm>
            <a:custGeom>
              <a:avLst/>
              <a:gdLst/>
              <a:ahLst/>
              <a:cxnLst/>
              <a:rect r="r" b="b" t="t" l="l"/>
              <a:pathLst>
                <a:path h="3163795" w="4361143">
                  <a:moveTo>
                    <a:pt x="4123018" y="0"/>
                  </a:moveTo>
                  <a:lnTo>
                    <a:pt x="4361143" y="238125"/>
                  </a:lnTo>
                  <a:lnTo>
                    <a:pt x="4361143" y="2925670"/>
                  </a:lnTo>
                  <a:lnTo>
                    <a:pt x="4123018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123018" y="0"/>
                  </a:lnTo>
                  <a:close/>
                </a:path>
              </a:pathLst>
            </a:custGeom>
            <a:blipFill>
              <a:blip r:embed="rId3"/>
              <a:stretch>
                <a:fillRect l="-27824" t="-17253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947798" y="5959354"/>
            <a:ext cx="6311502" cy="3039453"/>
            <a:chOff x="0" y="0"/>
            <a:chExt cx="2361822" cy="11373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61822" cy="1137391"/>
            </a:xfrm>
            <a:custGeom>
              <a:avLst/>
              <a:gdLst/>
              <a:ahLst/>
              <a:cxnLst/>
              <a:rect r="r" b="b" t="t" l="l"/>
              <a:pathLst>
                <a:path h="1137391" w="2361822">
                  <a:moveTo>
                    <a:pt x="22018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977371"/>
                  </a:lnTo>
                  <a:lnTo>
                    <a:pt x="160020" y="1137391"/>
                  </a:lnTo>
                  <a:lnTo>
                    <a:pt x="2201802" y="1137391"/>
                  </a:lnTo>
                  <a:lnTo>
                    <a:pt x="2361822" y="977371"/>
                  </a:lnTo>
                  <a:lnTo>
                    <a:pt x="2361822" y="160020"/>
                  </a:lnTo>
                  <a:lnTo>
                    <a:pt x="220180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6350"/>
              <a:ext cx="2234822" cy="106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36442" y="6383871"/>
            <a:ext cx="3019389" cy="2190419"/>
            <a:chOff x="0" y="0"/>
            <a:chExt cx="4361143" cy="31637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61143" cy="3163795"/>
            </a:xfrm>
            <a:custGeom>
              <a:avLst/>
              <a:gdLst/>
              <a:ahLst/>
              <a:cxnLst/>
              <a:rect r="r" b="b" t="t" l="l"/>
              <a:pathLst>
                <a:path h="3163795" w="4361143">
                  <a:moveTo>
                    <a:pt x="4123018" y="0"/>
                  </a:moveTo>
                  <a:lnTo>
                    <a:pt x="4361143" y="238125"/>
                  </a:lnTo>
                  <a:lnTo>
                    <a:pt x="4361143" y="2925670"/>
                  </a:lnTo>
                  <a:lnTo>
                    <a:pt x="4123018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123018" y="0"/>
                  </a:lnTo>
                  <a:close/>
                </a:path>
              </a:pathLst>
            </a:custGeom>
            <a:blipFill>
              <a:blip r:embed="rId4"/>
              <a:stretch>
                <a:fillRect l="-4359" t="0" r="-435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58446" y="5483769"/>
            <a:ext cx="6311502" cy="77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663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Attempt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2388" y="1496999"/>
            <a:ext cx="3596862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Train seeds: 0–19 (20 layouts)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Test seeds: 20–39 (unseen layouts)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200k timesteps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Default PPO (ent_coef = 0.0)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752388" y="5791790"/>
            <a:ext cx="359686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Attempt 1 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2388" y="144449"/>
            <a:ext cx="474604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Attempt 1: Limited Training Distribution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52388" y="6610940"/>
            <a:ext cx="3969574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Mean reward on test seeds (20-39): 0.0000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Min: 0.0000, Max: 0.0000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The agent got no reward., so it never reached the goal on any of those levels.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9213" y="4841102"/>
            <a:ext cx="5533816" cy="4896637"/>
            <a:chOff x="0" y="0"/>
            <a:chExt cx="1976028" cy="17485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6028" cy="1748503"/>
            </a:xfrm>
            <a:custGeom>
              <a:avLst/>
              <a:gdLst/>
              <a:ahLst/>
              <a:cxnLst/>
              <a:rect r="r" b="b" t="t" l="l"/>
              <a:pathLst>
                <a:path h="1748503" w="1976028">
                  <a:moveTo>
                    <a:pt x="1816008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588483"/>
                  </a:lnTo>
                  <a:lnTo>
                    <a:pt x="160020" y="1748503"/>
                  </a:lnTo>
                  <a:lnTo>
                    <a:pt x="1816008" y="1748503"/>
                  </a:lnTo>
                  <a:lnTo>
                    <a:pt x="1976028" y="1588483"/>
                  </a:lnTo>
                  <a:lnTo>
                    <a:pt x="1976028" y="160020"/>
                  </a:lnTo>
                  <a:lnTo>
                    <a:pt x="1816008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6350"/>
              <a:ext cx="1849028" cy="167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28617" y="4717277"/>
            <a:ext cx="5070435" cy="5134762"/>
            <a:chOff x="0" y="0"/>
            <a:chExt cx="1810563" cy="18335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0563" cy="1833533"/>
            </a:xfrm>
            <a:custGeom>
              <a:avLst/>
              <a:gdLst/>
              <a:ahLst/>
              <a:cxnLst/>
              <a:rect r="r" b="b" t="t" l="l"/>
              <a:pathLst>
                <a:path h="1833533" w="1810563">
                  <a:moveTo>
                    <a:pt x="165054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673513"/>
                  </a:lnTo>
                  <a:lnTo>
                    <a:pt x="160020" y="1833533"/>
                  </a:lnTo>
                  <a:lnTo>
                    <a:pt x="1650543" y="1833533"/>
                  </a:lnTo>
                  <a:lnTo>
                    <a:pt x="1810563" y="1673513"/>
                  </a:lnTo>
                  <a:lnTo>
                    <a:pt x="1810563" y="160020"/>
                  </a:lnTo>
                  <a:lnTo>
                    <a:pt x="1650543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6350"/>
              <a:ext cx="1683563" cy="1763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5966" y="3607885"/>
            <a:ext cx="3896928" cy="2055864"/>
            <a:chOff x="0" y="0"/>
            <a:chExt cx="2226310" cy="11745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310" cy="1174513"/>
            </a:xfrm>
            <a:custGeom>
              <a:avLst/>
              <a:gdLst/>
              <a:ahLst/>
              <a:cxnLst/>
              <a:rect r="r" b="b" t="t" l="l"/>
              <a:pathLst>
                <a:path h="1174513" w="2226310">
                  <a:moveTo>
                    <a:pt x="1988185" y="0"/>
                  </a:moveTo>
                  <a:lnTo>
                    <a:pt x="2226310" y="238125"/>
                  </a:lnTo>
                  <a:lnTo>
                    <a:pt x="2226310" y="936388"/>
                  </a:lnTo>
                  <a:lnTo>
                    <a:pt x="1988185" y="1174513"/>
                  </a:lnTo>
                  <a:lnTo>
                    <a:pt x="238125" y="1174513"/>
                  </a:lnTo>
                  <a:lnTo>
                    <a:pt x="0" y="93638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988185" y="0"/>
                  </a:lnTo>
                  <a:close/>
                </a:path>
              </a:pathLst>
            </a:custGeom>
            <a:blipFill>
              <a:blip r:embed="rId2"/>
              <a:stretch>
                <a:fillRect l="0" t="-13241" r="0" b="-132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996318" y="3460979"/>
            <a:ext cx="3896928" cy="2055864"/>
            <a:chOff x="0" y="0"/>
            <a:chExt cx="2226310" cy="11745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26310" cy="1174513"/>
            </a:xfrm>
            <a:custGeom>
              <a:avLst/>
              <a:gdLst/>
              <a:ahLst/>
              <a:cxnLst/>
              <a:rect r="r" b="b" t="t" l="l"/>
              <a:pathLst>
                <a:path h="1174513" w="2226310">
                  <a:moveTo>
                    <a:pt x="1988185" y="0"/>
                  </a:moveTo>
                  <a:lnTo>
                    <a:pt x="2226310" y="238125"/>
                  </a:lnTo>
                  <a:lnTo>
                    <a:pt x="2226310" y="936388"/>
                  </a:lnTo>
                  <a:lnTo>
                    <a:pt x="1988185" y="1174513"/>
                  </a:lnTo>
                  <a:lnTo>
                    <a:pt x="238125" y="1174513"/>
                  </a:lnTo>
                  <a:lnTo>
                    <a:pt x="0" y="93638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988185" y="0"/>
                  </a:lnTo>
                  <a:close/>
                </a:path>
              </a:pathLst>
            </a:custGeom>
            <a:blipFill>
              <a:blip r:embed="rId3"/>
              <a:stretch>
                <a:fillRect l="0" t="-13241" r="0" b="-1324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090721" y="1817009"/>
            <a:ext cx="10802525" cy="95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8129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Problems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5994" y="6788799"/>
            <a:ext cx="4916365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Severe overfitting to training layouts.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Memorized spatial patterns.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Learned brittle navigation strategy.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Cannot handle distribution shift.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45713" y="5769624"/>
            <a:ext cx="3896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Identified Failure Mode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96318" y="6483999"/>
            <a:ext cx="3896928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Narrow training distribution (20 seeds)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Sparse rewards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No entropy regularization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Deterministic collapse of policy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Limited exploration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215370" y="5769624"/>
            <a:ext cx="389692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It happened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47798" y="90872"/>
            <a:ext cx="6311502" cy="5405255"/>
            <a:chOff x="0" y="0"/>
            <a:chExt cx="2361822" cy="20226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1822" cy="2022696"/>
            </a:xfrm>
            <a:custGeom>
              <a:avLst/>
              <a:gdLst/>
              <a:ahLst/>
              <a:cxnLst/>
              <a:rect r="r" b="b" t="t" l="l"/>
              <a:pathLst>
                <a:path h="2022696" w="2361822">
                  <a:moveTo>
                    <a:pt x="22018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862676"/>
                  </a:lnTo>
                  <a:lnTo>
                    <a:pt x="160020" y="2022696"/>
                  </a:lnTo>
                  <a:lnTo>
                    <a:pt x="2201802" y="2022696"/>
                  </a:lnTo>
                  <a:lnTo>
                    <a:pt x="2361822" y="1862676"/>
                  </a:lnTo>
                  <a:lnTo>
                    <a:pt x="2361822" y="160020"/>
                  </a:lnTo>
                  <a:lnTo>
                    <a:pt x="220180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6350"/>
              <a:ext cx="2234822" cy="1952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33456" y="733901"/>
            <a:ext cx="3019389" cy="2190419"/>
            <a:chOff x="0" y="0"/>
            <a:chExt cx="4361143" cy="3163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61143" cy="3163795"/>
            </a:xfrm>
            <a:custGeom>
              <a:avLst/>
              <a:gdLst/>
              <a:ahLst/>
              <a:cxnLst/>
              <a:rect r="r" b="b" t="t" l="l"/>
              <a:pathLst>
                <a:path h="3163795" w="4361143">
                  <a:moveTo>
                    <a:pt x="4123018" y="0"/>
                  </a:moveTo>
                  <a:lnTo>
                    <a:pt x="4361143" y="238125"/>
                  </a:lnTo>
                  <a:lnTo>
                    <a:pt x="4361143" y="2925670"/>
                  </a:lnTo>
                  <a:lnTo>
                    <a:pt x="4123018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123018" y="0"/>
                  </a:lnTo>
                  <a:close/>
                </a:path>
              </a:pathLst>
            </a:custGeom>
            <a:blipFill>
              <a:blip r:embed="rId3"/>
              <a:stretch>
                <a:fillRect l="-27824" t="-17253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143150" y="6805641"/>
            <a:ext cx="6311502" cy="3039453"/>
            <a:chOff x="0" y="0"/>
            <a:chExt cx="2361822" cy="11373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61822" cy="1137391"/>
            </a:xfrm>
            <a:custGeom>
              <a:avLst/>
              <a:gdLst/>
              <a:ahLst/>
              <a:cxnLst/>
              <a:rect r="r" b="b" t="t" l="l"/>
              <a:pathLst>
                <a:path h="1137391" w="2361822">
                  <a:moveTo>
                    <a:pt x="22018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977371"/>
                  </a:lnTo>
                  <a:lnTo>
                    <a:pt x="160020" y="1137391"/>
                  </a:lnTo>
                  <a:lnTo>
                    <a:pt x="2201802" y="1137391"/>
                  </a:lnTo>
                  <a:lnTo>
                    <a:pt x="2361822" y="977371"/>
                  </a:lnTo>
                  <a:lnTo>
                    <a:pt x="2361822" y="160020"/>
                  </a:lnTo>
                  <a:lnTo>
                    <a:pt x="220180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6350"/>
              <a:ext cx="2234822" cy="106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33456" y="7067881"/>
            <a:ext cx="3019389" cy="2190419"/>
            <a:chOff x="0" y="0"/>
            <a:chExt cx="4361143" cy="31637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61143" cy="3163795"/>
            </a:xfrm>
            <a:custGeom>
              <a:avLst/>
              <a:gdLst/>
              <a:ahLst/>
              <a:cxnLst/>
              <a:rect r="r" b="b" t="t" l="l"/>
              <a:pathLst>
                <a:path h="3163795" w="4361143">
                  <a:moveTo>
                    <a:pt x="4123018" y="0"/>
                  </a:moveTo>
                  <a:lnTo>
                    <a:pt x="4361143" y="238125"/>
                  </a:lnTo>
                  <a:lnTo>
                    <a:pt x="4361143" y="2925670"/>
                  </a:lnTo>
                  <a:lnTo>
                    <a:pt x="4123018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123018" y="0"/>
                  </a:lnTo>
                  <a:close/>
                </a:path>
              </a:pathLst>
            </a:custGeom>
            <a:blipFill>
              <a:blip r:embed="rId4"/>
              <a:stretch>
                <a:fillRect l="-4359" t="0" r="-435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3733664"/>
            <a:ext cx="7423614" cy="210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4"/>
              </a:lnSpc>
            </a:pPr>
            <a:r>
              <a:rPr lang="en-US" sz="6338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Mitigation Strategy (Attempt 2)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41605" y="671897"/>
            <a:ext cx="3596862" cy="504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Increased training seeds (0–99)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RandomSeedWrapper (new layout every episode)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Entropy bonus (ent_coef = 0.01)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Increased training steps (500k)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Tuned PPO hyperparameters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456703" y="6700866"/>
            <a:ext cx="359686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Attempt 2 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89886" y="-13903"/>
            <a:ext cx="359686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20">
                <a:solidFill>
                  <a:srgbClr val="DEF0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Mitigation Strategy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56703" y="7386666"/>
            <a:ext cx="3596862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Train mean reward: ~0.83</a:t>
            </a:r>
          </a:p>
          <a:p>
            <a:pPr algn="l">
              <a:lnSpc>
                <a:spcPts val="3359"/>
              </a:lnSpc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 Test mean reward: ~0.85 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Min: 0.7750, Max: 0.9100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2508" y="3031257"/>
            <a:ext cx="5894827" cy="5537900"/>
            <a:chOff x="0" y="0"/>
            <a:chExt cx="3367707" cy="3163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7707" cy="3163795"/>
            </a:xfrm>
            <a:custGeom>
              <a:avLst/>
              <a:gdLst/>
              <a:ahLst/>
              <a:cxnLst/>
              <a:rect r="r" b="b" t="t" l="l"/>
              <a:pathLst>
                <a:path h="3163795" w="3367707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3"/>
              <a:stretch>
                <a:fillRect l="-18898" t="0" r="56966" b="7430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4769020"/>
            <a:ext cx="8115300" cy="4114800"/>
            <a:chOff x="0" y="0"/>
            <a:chExt cx="2897831" cy="14693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7831" cy="1469323"/>
            </a:xfrm>
            <a:custGeom>
              <a:avLst/>
              <a:gdLst/>
              <a:ahLst/>
              <a:cxnLst/>
              <a:rect r="r" b="b" t="t" l="l"/>
              <a:pathLst>
                <a:path h="1469323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84958" y="1257300"/>
            <a:ext cx="8329223" cy="148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663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Why These Fixes Work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4958" y="4359106"/>
            <a:ext cx="6756853" cy="421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More seeds → broader state distribution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Randomization → prevents memorization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Entropy → sustained exploration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Longer training → stable value estimation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782508" y="3031257"/>
            <a:ext cx="5894827" cy="5537900"/>
            <a:chOff x="0" y="0"/>
            <a:chExt cx="3367707" cy="31637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707" cy="3163795"/>
            </a:xfrm>
            <a:custGeom>
              <a:avLst/>
              <a:gdLst/>
              <a:ahLst/>
              <a:cxnLst/>
              <a:rect r="r" b="b" t="t" l="l"/>
              <a:pathLst>
                <a:path h="3163795" w="3367707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4"/>
              <a:stretch>
                <a:fillRect l="-33506" t="0" r="-33506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42115"/>
            <a:ext cx="7402442" cy="6916185"/>
            <a:chOff x="0" y="0"/>
            <a:chExt cx="2643282" cy="2469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3282" cy="2469648"/>
            </a:xfrm>
            <a:custGeom>
              <a:avLst/>
              <a:gdLst/>
              <a:ahLst/>
              <a:cxnLst/>
              <a:rect r="r" b="b" t="t" l="l"/>
              <a:pathLst>
                <a:path h="2469648" w="2643282">
                  <a:moveTo>
                    <a:pt x="248326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09628"/>
                  </a:lnTo>
                  <a:lnTo>
                    <a:pt x="160020" y="2469648"/>
                  </a:lnTo>
                  <a:lnTo>
                    <a:pt x="2483262" y="2469648"/>
                  </a:lnTo>
                  <a:lnTo>
                    <a:pt x="2643282" y="2309628"/>
                  </a:lnTo>
                  <a:lnTo>
                    <a:pt x="2643282" y="160020"/>
                  </a:lnTo>
                  <a:lnTo>
                    <a:pt x="2483262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6350"/>
              <a:ext cx="2516282" cy="2399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2508" y="3031257"/>
            <a:ext cx="5894827" cy="5537900"/>
            <a:chOff x="0" y="0"/>
            <a:chExt cx="3367707" cy="3163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7707" cy="3163795"/>
            </a:xfrm>
            <a:custGeom>
              <a:avLst/>
              <a:gdLst/>
              <a:ahLst/>
              <a:cxnLst/>
              <a:rect r="r" b="b" t="t" l="l"/>
              <a:pathLst>
                <a:path h="3163795" w="3367707">
                  <a:moveTo>
                    <a:pt x="3129582" y="0"/>
                  </a:moveTo>
                  <a:lnTo>
                    <a:pt x="3367707" y="238125"/>
                  </a:lnTo>
                  <a:lnTo>
                    <a:pt x="3367707" y="2925670"/>
                  </a:lnTo>
                  <a:lnTo>
                    <a:pt x="3129582" y="3163795"/>
                  </a:lnTo>
                  <a:lnTo>
                    <a:pt x="238125" y="3163795"/>
                  </a:lnTo>
                  <a:lnTo>
                    <a:pt x="0" y="29256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129582" y="0"/>
                  </a:lnTo>
                  <a:close/>
                </a:path>
              </a:pathLst>
            </a:custGeom>
            <a:blipFill>
              <a:blip r:embed="rId3"/>
              <a:stretch>
                <a:fillRect l="-34018" t="0" r="-3401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4769020"/>
            <a:ext cx="8115300" cy="4114800"/>
            <a:chOff x="0" y="0"/>
            <a:chExt cx="2897831" cy="14693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7831" cy="1469323"/>
            </a:xfrm>
            <a:custGeom>
              <a:avLst/>
              <a:gdLst/>
              <a:ahLst/>
              <a:cxnLst/>
              <a:rect r="r" b="b" t="t" l="l"/>
              <a:pathLst>
                <a:path h="1469323" w="2897831">
                  <a:moveTo>
                    <a:pt x="2737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309303"/>
                  </a:lnTo>
                  <a:lnTo>
                    <a:pt x="160020" y="1469323"/>
                  </a:lnTo>
                  <a:lnTo>
                    <a:pt x="2737811" y="1469323"/>
                  </a:lnTo>
                  <a:lnTo>
                    <a:pt x="2897831" y="1309303"/>
                  </a:lnTo>
                  <a:lnTo>
                    <a:pt x="2897831" y="160020"/>
                  </a:lnTo>
                  <a:lnTo>
                    <a:pt x="2737811" y="0"/>
                  </a:lnTo>
                  <a:close/>
                </a:path>
              </a:pathLst>
            </a:custGeom>
            <a:ln w="9525" cap="sq">
              <a:solidFill>
                <a:srgbClr val="DEF0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6350"/>
              <a:ext cx="2770831" cy="1399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1588273"/>
            <a:ext cx="8329223" cy="77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6630">
                <a:solidFill>
                  <a:srgbClr val="DEF0FF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Key Insight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171432"/>
            <a:ext cx="6756853" cy="316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Reward structure unchanged.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Sparse reward remained.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Improvements came from distribution diversity.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EF0FF"/>
                </a:solidFill>
                <a:latin typeface="Telegraf"/>
                <a:ea typeface="Telegraf"/>
                <a:cs typeface="Telegraf"/>
                <a:sym typeface="Telegraf"/>
              </a:rPr>
              <a:t>Entropy improved exploration.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DAHBkla7CIE</dc:identifier>
  <dcterms:modified xsi:type="dcterms:W3CDTF">2011-08-01T06:04:30Z</dcterms:modified>
  <cp:revision>1</cp:revision>
  <dc:title>Blue and White Futuristic Deep Learning Presentation</dc:title>
</cp:coreProperties>
</file>